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m4v" ContentType="video/mp4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58" r:id="rId6"/>
    <p:sldId id="260" r:id="rId7"/>
    <p:sldId id="259" r:id="rId8"/>
    <p:sldId id="296" r:id="rId9"/>
    <p:sldId id="293" r:id="rId10"/>
    <p:sldId id="297" r:id="rId11"/>
    <p:sldId id="294" r:id="rId12"/>
    <p:sldId id="298" r:id="rId13"/>
    <p:sldId id="295" r:id="rId14"/>
    <p:sldId id="299" r:id="rId15"/>
    <p:sldId id="29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CC6600"/>
    <a:srgbClr val="FF66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799" autoAdjust="0"/>
    <p:restoredTop sz="94619" autoAdjust="0"/>
  </p:normalViewPr>
  <p:slideViewPr>
    <p:cSldViewPr snapToGrid="0">
      <p:cViewPr varScale="1">
        <p:scale>
          <a:sx n="91" d="100"/>
          <a:sy n="91" d="100"/>
        </p:scale>
        <p:origin x="-978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media/media1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xmlns="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xmlns="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xmlns="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xmlns="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xmlns="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xmlns="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xmlns="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xmlns="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slide" Target="slide10.xml"/><Relationship Id="rId4" Type="http://schemas.openxmlformats.org/officeDocument/2006/relationships/slide" Target="slide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.m4v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m4v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xmlns="" id="{D6D7A0BC-0046-4CAA-8E7F-DCAFE511EA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38" y="1639616"/>
            <a:ext cx="11666483" cy="59307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NFT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154" y="2270760"/>
            <a:ext cx="10993546" cy="468233"/>
          </a:xfrm>
        </p:spPr>
        <p:txBody>
          <a:bodyPr>
            <a:normAutofit/>
          </a:bodyPr>
          <a:lstStyle/>
          <a:p>
            <a:pPr algn="ctr"/>
            <a:r>
              <a:rPr lang="en-IN" sz="2000" b="1" dirty="0">
                <a:latin typeface="Calibri" panose="020F0502020204030204" pitchFamily="34" charset="0"/>
                <a:cs typeface="Calibri" panose="020F0502020204030204" pitchFamily="34" charset="0"/>
              </a:rPr>
              <a:t>Own your Asset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E7C6334F-6411-41EC-AD7D-179EDD8B58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E6B02CEE-3AF8-4349-9B3E-8970E6DF62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AAA01CF0-3FB5-44EB-B7DE-F2E86374C2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1A8C364-94D4-4630-BAD0-78722F3470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12546" y="2833293"/>
            <a:ext cx="6646762" cy="37388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DF2DA5F-92AD-4BB3-A745-CA1ECB503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5457" y="558054"/>
            <a:ext cx="3737172" cy="127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7580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C6775C-1BF0-434F-A429-28C52C8B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02" y="3093410"/>
            <a:ext cx="3965257" cy="881041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Applications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DA99D69-C0AD-430E-8EFD-7CD800A1F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20031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B6F48C-ABB4-4A89-B5FF-902052EC7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C799B7-0D7F-4000-A657-933A6CE64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514808" cy="3634486"/>
          </a:xfrm>
        </p:spPr>
        <p:txBody>
          <a:bodyPr/>
          <a:lstStyle/>
          <a:p>
            <a:r>
              <a:rPr lang="en-US" dirty="0"/>
              <a:t>Cards are currently only being used as collectibles.</a:t>
            </a:r>
          </a:p>
          <a:p>
            <a:r>
              <a:rPr lang="en-US" dirty="0"/>
              <a:t>House property can be built as a NFT whose ownership can’t be altered w/o prior permission unlike today’s situation.</a:t>
            </a:r>
          </a:p>
          <a:p>
            <a:r>
              <a:rPr lang="en-US" dirty="0"/>
              <a:t>Music piracy is all over. So, the copyrights can be preserved.</a:t>
            </a:r>
          </a:p>
          <a:p>
            <a:r>
              <a:rPr lang="en-US" dirty="0"/>
              <a:t>Non-digital/digital paintings can be uniquely owned.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xmlns="" id="{48369755-CD8F-4F8A-B78B-0D6E7845D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155403" y="2345525"/>
            <a:ext cx="1389746" cy="192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use Wallpapers HD">
            <a:extLst>
              <a:ext uri="{FF2B5EF4-FFF2-40B4-BE49-F238E27FC236}">
                <a16:creationId xmlns:a16="http://schemas.microsoft.com/office/drawing/2014/main" xmlns="" id="{13215BB0-3518-43B2-82EE-7F03C56C2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731581" y="2340864"/>
            <a:ext cx="3004699" cy="18779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iOS 8.4 Alternate Music icon - Imgur">
            <a:extLst>
              <a:ext uri="{FF2B5EF4-FFF2-40B4-BE49-F238E27FC236}">
                <a16:creationId xmlns:a16="http://schemas.microsoft.com/office/drawing/2014/main" xmlns="" id="{BBEA1C53-9AAB-40C0-83D3-A7441FE22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020341" y="4721080"/>
            <a:ext cx="1659869" cy="16598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Painting Desktop Wallpapers - Top Free Painting Desktop Backgrounds -  WallpaperAccess">
            <a:extLst>
              <a:ext uri="{FF2B5EF4-FFF2-40B4-BE49-F238E27FC236}">
                <a16:creationId xmlns:a16="http://schemas.microsoft.com/office/drawing/2014/main" xmlns="" id="{DB1252CA-3F76-4ED0-95FA-B1A4D4181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776815" y="4610793"/>
            <a:ext cx="2959465" cy="18496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760469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 descr="data:image/png;base64,iVBORw0KGgoAAAANSUhEUgAAAOEAAADhCAMAAAAJbSJIAAABHVBMVEX/vwv////o6O4aGlTR0dz/vgD/vAAAAFf/vwD/xQD/wQjn6vT/ugDn6fLp6e7/wwX/+/H/8tL/4p8VF1X/+egADVb/674AClbZ2eL/yj//xzP/xCLy8vX/5q7//fX/2oT/3pT/9dv/1XX/0Wr/57P/zl3/78zp5+b0043f3+f/0mb/zlQRFVX/yEf/2H//4Z3v3LUAAEv10X7KmCUcHFHxtRCadTbu3sHs4tGRbzjmrRcHEFU0LE6yhy0tJ0+6jSrdph89M0qgejMAAEaPj6fs4c6sgjSGZjrQnR+KajohIE95XkBIOkhxV0NZRkjqsBRkTkRbSESnqb1NTXfCwtFfX4NFOEuCgpxrU0JBQWxxcZBSQUmfn7MuMWarmYvkEbI1AAAPOElEQVR4nO2de1/ayBrHQ3QmIQSiIFBAUVCKFbBWxapooXZXvLXb7u30nO457/9lnEkCkstMMjPJIGH394efXjP5Zp65PDPPMyOlhKveKG3ld5qdSrVWq2mShn5WK53mTn6r1KiLL14S+Oy1Rml7t6LpOjQFAJCmQr+2/kzXtcrudqmxJvAtRBE29pq9mg0mBclGrfWaew1BbyKCsJHvaOFsPk6tk28IeJu4CddKh5oOgUoNN5MKoK4dluK22FgJN7ZaKsLjoHuuTKirra2NOF8qPsL6XkeNRDejVDt78XWycRGu78JY8KaQcHc9pjeLhXAtX9VhbHi2oF7Nx9IkYyBsHMZjnV4haz1sRH+9yITrLQh5ek4aqRC2IhtrRMLXldjN0y2oV16/IOHrji7CPN0CeicSYwTC9Q4UW39TQdiJYKvchGtNwfbpYtSb3P0qL+FbMD8+ixG8nSvh66o+Vz5TepWvOfIQ1ptCxr8wAdjkmctxEJbmbKAzQVCaA+HagS5qgA+Xqh8w9zishKXaS1WgLVhjrUZGwu0XaYFOAbgtkHCj+rIVaAtWmTxkFsKS+tIVaAuoLJbKQLjz4hY6FYA7AgjrnUWw0Klgh3popCXceOE+1CtYo22MlITr0qJY6FRAovQ36AhLDKu78xKgnOBQEebnP8+mkZ6Pi3BBASkRKQh3FquPcYpm1Agn3F7UGjSlh0/hQgkXGpAGMYxwZ7EBEWKYoYYQ5he3DU4FQ7qbYMKF7UWdCulRAwlLSQBEiIFDfxDh+uJNZPACQRO4AMKNhZuLkgSkgGk4mbBeSwogQqyRnSky4UL5g2GCHXbCBZ6r4USev5EIS8kCRIikDpVAuLEgi070AiqhtyEQVpMGiBCrLITbSbNRU4SlYixh4hqhLXxTxBGuJWgkdArUcNs2OMKDZFYhqsQDOsKEzLdxws3B/YR1rtDJxZAK/LM3P2EzqTZqCjbDCV8nGRAh+sIZfIQJHOud8o/7XsK3ye1mbOneuBsP4Vqya9AUWAskTHQ3Y8vb2bgJ15Nuo6b09QDCRPn1JMEWmTDhI8VUcJ1IuBRV6F20cRK+XoZWaEp/TSCsJH+osAUqeMKl6EhtObtTB2FrOVqhKWd3OiNsLA8gQmxgCA+XivDQT7imJtfx9UtV13yECdjtZdFsZ/iZMOF+oVczP3FKuERDha3nAWNKuLtcRorMdNdNWF82QIRYdxHuLSHhnouws1z9jCnQcRJuLNNYONVkQ9Em3Fo+I0VmuuUgbC2fkSIzbc0I15bRSJGZrj0TJni3KUj2TpS0dG7FTLaDYRFqy9gMUUPUpoSN5TRSZKaNCeGSOU4zWS6UxD2h0QwjbcowtLjfzFGEMSmCqwxrWmMSSsyDhZZOS6Ph7cV4PL64Hd710UvEjYmK6N8Nb8/ux+P7s+uTSwTKXISq2YSsS1CG0T95/KAoSrlcRCqjXz083l5q7G9AlJaWTsYPriKUp7ORxFqEuSAlsfoVaWn4uaAUCytOFQbWGxgG2wvgZeI9nnqLWOmWlavxiI3R9C8ktj1DQ7q5Ugaesp/f4MtQis6Y/uXsI6GIQrn4eJlmeJa5l4gIe9QdjZYenpaxZU8glYfrdCRGLd1/LJa75CKKxTHDVwQ9k5A+xkvrf1UC+KyvrFydROh0jP69UgwuYaV8ekJdjWYcmETf0RiXH8JKt+rxc5+3GtPDh3J4CQXlgroA1NVI1IGIxmglwHocKp4OWdrKszTtMcxEJlIeaRFhCRFSxpJql6d0gGwfeSaj/0RRgRPEz5QFwG1ESLuO+HFAWz56g68Sa2M0RqcsBVzQmQncRYR0+6LpR+oPbKr8gxHRuCvQmoiNeEJVi6CCCKlcJ+1OYSkfIX5jItRGbIArhVOq5yMHSqpTuU7pJ7YXQB95zNQWH5iff0v1fL0uUTqHD45ertAdlK2p4lTl4qDr7QULDwx82onPRFAhRXchaIrqmOoUH6laot6Q6AYL44P9jbtFc5795fHsdnhyNxqNLi8vRyfDm/H3jwXzJbqF51fo/mAwU2cjML8fetbp0+f7m+GdVcJodHcyvD67GH+9sgox/1n5jKoOYUmiWyo1hsoAVdzgz/H1yJxbGabLNhVy4tA8pj8aXny7KgzQNygP0E+6rmD6/O/o+ajOkDWcfvx+NjQLMdLuQgzLRzu5+VJAL1JW+lRfEG5JlA5++u7x6+1IDXIENdsj/uXu+uzx8+Md26iv3X5+HJ9ZrmY60Ns0wUdnny8u6UwE5iXaDC6N1svVbOefeTxkWC4wvyXl8+GOtATxlkGCTWkJd52cAi1paUK98AIVackiFLwCVan20u8gWLV/CBOvGrMflzQtO5+pZWfU/gbt8B/CpKv2N5jTLP+8dD6+hXVfzoscIN2ai38IQGf/6Gi/Mr1EAVBcIhSTkH84h1NaYOs8k8lmM/KRtTYLYG//6Oej456wWyOcZe/QrtNEKeQ4m5UtZdo9KMHqexnxZjO5ozmc3QDzlGttUcpoZuSpsrkO3M1Nf4+AhSPCLcr1Un6pmuxUuzWtUBO4LXysgiXaNW/+IvYzMlGZ96ItSG9Q7lvwC567od64EUVXol6n3HviFqjmXEirq6suwn2xlWjuPQnOqwS7LiN9hQhfOX6fFWym1v6h2FwSTzP0EsptsWOitQcs9kwo+D4bSCiLHTCsfXyxw4V6HkyYORZLWGKJp+ERqLg7Gh9h9kisCTWYYqI4BA4ywYTyuciGaMdEMcS1sQvmwwhzVYGIdlyb0PNMPB0NhjCzK/IDNzniS9mktkMJRU79J/GlArsaUPVMSv2E2fci69COEU5pwloCOAwllHOiCp/FeQtMPoR74YQZcT3dc6y+ODcfusd7POG+uA+cF54zo3qqMGcRuicBAsf855wZYQ4UaHm9Xwyh3BZFOMt7Epa75vfvMVYqZ0RNqhy5a6LyD+FRlobwUBChI/9QVA6pd7wnEIoa8x05pILygEHP0+LwhPK5GEJnHrCgXG7Q9C2zra56FmpMtWtCbMiVyx05H9+Mj/QXcURHmBFjQq58/IjTGkPqX476kjd6UfWO9yRC34KbZgWXRnkl75kKkfwLrX/zZ1lRBh+/XwxHjlREteprhnhC14KbGVkpXY6u7y+G0aIoPOdiRDjbRBt9UKwQ6e6gqJQ//BgPRzalf7wnEZ5rz3BgNBx/uVpRlGJZuaKMkiUQus82ibCmqF05M0EKXYS58u3mDr3vFiWhnKkgOE0aXY8/DspKcRot3j2li3TGA3rOp+E/YwgTZo8wkdU+3Z/7UEiEx6Pb8ZOCKs6dk1CmzIzByXfGEPc5UekzQjJN912Wsh3KuV/flYuYhAumeH+3/OdEcbtQ6XtCyl73t03aOsytvsM+onDV5yXEnPXFe16bcU3IF3r3k78KCYTypi8hxf5IT7x1iDuvjdvB6OPfbuXT7wyEf2Dz1pQz3naIO3OPe0HKGOLzIot+ECJh7i+cmZb/5OQjnJvIffalcbeCqYHuH5gqJBL+/glTg9+4h3z82Zf8A4bR/+Fvi+9+wnQ0JEJZ9tVht3wTw1DhJuTfK9XUe5+lYpshkTD3m2ewGDwwphU5RTqDNso5wulh2WOppz43MIhw81+uSiwoP7gTwqWAc4SjnAVteHL1u3/gjJRch786G+JgcBvlJBHyWdCRzvPW0sMHx9iPb4ZkwlezOiwoX37ht1Ap8DzvaAd6G/3vs2p8h22G5J5G/ve0IRa7t3yn0TwDBpzJHvGMT804+TBhLJxiMciEm/+x23GUIxkmCjxXP+peomHc2keDEJohmRBNvi2+H4zns/gVfDdC9Pst0v2zB1SP7/7CGmkA4WrX5ItybMhEIfdbxHBHSbp/86B8WmUklDf/q3w70aIfbxN2R0kc5wmj1xw+4Y00gDD3v8s4jigKv2cmnhsgtF1CQCKZMHsUy6IpxV1BsQQu+HZGwwnj2YKiue8plju7oG/DIpwwji0ouju7YtiJAj08RDBhDPFfdPeuxXB3HjgmGOmbAMIYAjFp786LHgfmjRPyEL7B/2U76lBIf/9h1HBFVSI1w0DCyBs09HdYRr2HFHRIwevBhBFjQljuIY047pPD8yeE+PlO9jxSHbLdJRvtPmBAaoa5QEI5F+W7st4HHKUpqhoBMIwwUsgC653OUe7lBqQpWxhhlNgh9nu5I/j7/hgTSkK5zV2HPHerp+q8oyJsEwBCCbmD+EDNP1sLJ0xtSFzl4bZ+aQk5Y0KAROhlQghT61yEELP1O1XgeGiOF5yE6wEUQYR8c3BMBAYtoZzlahm4+TYlYSpPg6iqwBK01SEDhhJm9icPgfYjqfY09a1AhmDC0J1hxAVq1V6ntds83rdFGu6p6vB88pD94+Zuq9OrSiA0I3q228tFmNoJqEUVgt7x0c/tXMapAMBQQjnrelQm1zYzokFQSrROHAgpCVPbREQo7Z9bOcsBSKyEPmIzBfx8XyOako6fbrMQkhAByMsB+a8xEdrKyPsEWw0HpCDEz99A9ZyZj5sQMZ5jZ+XkuRoTIa5HBdU2ByA/oZzBpX3rIZ0MNSEGEfDUYBRCVIs+QipAOsJUydMMAlPQA/TKIsTuDocjemI0AQgc6BkJU+vuOapKnFwH600EQk/KMJCCpmrshKmNmuML+tKZ5kLocpBhLWCyzUWYqjv8RbIHGKIoVupykGGH7C7xEpqjxvQb+rMM5kL47CADmlGCgzBVmixPqVXOZhiNUG5PEmqBStfHsBOmNqqWnZC3JcQSTnL3YZW2CbITmkvFINCLF0poLYoDwsJvXISpEupTyYtpggl3AepDWSyUhzC1dqC/YB3qB7jNl3gJzQnOyxGyViAfYar+lnOwiEiYfUs9CEYkTKU4XzFqX8r1rnMlDFsvTT4hPg94uQizRz3eOW1CCDNN6E+7XERCbjuTK6DC/X9zCSA0N7JBwKr/4hAS4vJCZa5E8K6AyPLmHAm5h4uaKqm1uQ4W8yW09weDtt8Wh5DLTLOTtSTOJQI+I+Ul5ELMToKeQIuHkBOQm5C9O81mjqcrSfA4cIcKK76ONAohay1mco5kaniQY2yLvDUYhRAx0tdjJvveueCKXPX3WXrGHD9fNEJqyGz7qOc63trcEu8d0XU4kfCiE9qYpnI5BIvjzW1uNrbe7jRblWqtVtMkDf2sVlrNnbdbjU3sFzIflMtZT43h7f4PLJ2Fp8YnxpU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7"/>
          <p:cNvGrpSpPr/>
          <p:nvPr/>
        </p:nvGrpSpPr>
        <p:grpSpPr>
          <a:xfrm>
            <a:off x="3738565" y="3019589"/>
            <a:ext cx="4722263" cy="1026893"/>
            <a:chOff x="3738565" y="3019589"/>
            <a:chExt cx="4722263" cy="102689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9674CE2F-8E4B-4E87-8AD5-2A4452B2662D}"/>
                </a:ext>
              </a:extLst>
            </p:cNvPr>
            <p:cNvSpPr txBox="1"/>
            <p:nvPr/>
          </p:nvSpPr>
          <p:spPr>
            <a:xfrm>
              <a:off x="3738565" y="3026980"/>
              <a:ext cx="4722263" cy="101566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6000" dirty="0"/>
                <a:t>  THANKS</a:t>
              </a:r>
            </a:p>
          </p:txBody>
        </p:sp>
        <p:pic>
          <p:nvPicPr>
            <p:cNvPr id="1027" name="Picture 3" descr="F:\Coding\github_repos\udemy_learn_eosio_1\2_Ch_1-EOSIO_Essentials\images\namaste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7430813" y="3019589"/>
              <a:ext cx="1026893" cy="1026893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926AD263-543C-4FCA-8623-005292E20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6355636" cy="3634486"/>
          </a:xfrm>
        </p:spPr>
        <p:txBody>
          <a:bodyPr>
            <a:normAutofit/>
          </a:bodyPr>
          <a:lstStyle/>
          <a:p>
            <a:r>
              <a:rPr lang="en-US" dirty="0" smtClean="0">
                <a:hlinkClick r:id="rId2" action="ppaction://hlinksldjump"/>
              </a:rPr>
              <a:t>Overview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latin typeface="Aparajita" pitchFamily="18" charset="0"/>
                <a:cs typeface="Aparajita" pitchFamily="18" charset="0"/>
              </a:rPr>
              <a:t>- Definition</a:t>
            </a:r>
            <a:br>
              <a:rPr lang="en-US" dirty="0" smtClean="0">
                <a:latin typeface="Aparajita" pitchFamily="18" charset="0"/>
                <a:cs typeface="Aparajita" pitchFamily="18" charset="0"/>
              </a:rPr>
            </a:br>
            <a:r>
              <a:rPr lang="en-US" dirty="0" smtClean="0">
                <a:latin typeface="Aparajita" pitchFamily="18" charset="0"/>
                <a:cs typeface="Aparajita" pitchFamily="18" charset="0"/>
              </a:rPr>
              <a:t>- Market</a:t>
            </a:r>
            <a:endParaRPr lang="en-US" dirty="0">
              <a:latin typeface="Aparajita" pitchFamily="18" charset="0"/>
              <a:cs typeface="Aparajita" pitchFamily="18" charset="0"/>
            </a:endParaRPr>
          </a:p>
          <a:p>
            <a:r>
              <a:rPr lang="en-IN" dirty="0" smtClean="0">
                <a:hlinkClick r:id="rId3" action="ppaction://hlinksldjump"/>
              </a:rPr>
              <a:t>Comparo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>
                <a:latin typeface="Aparajita" pitchFamily="18" charset="0"/>
                <a:cs typeface="Aparajita" pitchFamily="18" charset="0"/>
              </a:rPr>
              <a:t>- NFT </a:t>
            </a:r>
            <a:r>
              <a:rPr lang="en-IN" dirty="0" err="1" smtClean="0">
                <a:latin typeface="Aparajita" pitchFamily="18" charset="0"/>
                <a:cs typeface="Aparajita" pitchFamily="18" charset="0"/>
              </a:rPr>
              <a:t>vs</a:t>
            </a:r>
            <a:r>
              <a:rPr lang="en-IN" dirty="0" smtClean="0">
                <a:latin typeface="Aparajita" pitchFamily="18" charset="0"/>
                <a:cs typeface="Aparajita" pitchFamily="18" charset="0"/>
              </a:rPr>
              <a:t> FT</a:t>
            </a:r>
            <a:endParaRPr lang="en-US" dirty="0">
              <a:latin typeface="Aparajita" pitchFamily="18" charset="0"/>
              <a:cs typeface="Aparajita" pitchFamily="18" charset="0"/>
            </a:endParaRPr>
          </a:p>
          <a:p>
            <a:r>
              <a:rPr lang="en-IN" dirty="0" smtClean="0">
                <a:hlinkClick r:id="rId4" action="ppaction://hlinksldjump"/>
              </a:rPr>
              <a:t>Standards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>
                <a:latin typeface="Aparajita" pitchFamily="18" charset="0"/>
                <a:cs typeface="Aparajita" pitchFamily="18" charset="0"/>
              </a:rPr>
              <a:t>- ETH </a:t>
            </a:r>
            <a:r>
              <a:rPr lang="en-IN" dirty="0" err="1" smtClean="0">
                <a:latin typeface="Aparajita" pitchFamily="18" charset="0"/>
                <a:cs typeface="Aparajita" pitchFamily="18" charset="0"/>
              </a:rPr>
              <a:t>vs</a:t>
            </a:r>
            <a:r>
              <a:rPr lang="en-IN" dirty="0" smtClean="0">
                <a:latin typeface="Aparajita" pitchFamily="18" charset="0"/>
                <a:cs typeface="Aparajita" pitchFamily="18" charset="0"/>
              </a:rPr>
              <a:t> EOS</a:t>
            </a:r>
            <a:endParaRPr lang="en-US" dirty="0">
              <a:latin typeface="Aparajita" pitchFamily="18" charset="0"/>
              <a:cs typeface="Aparajita" pitchFamily="18" charset="0"/>
            </a:endParaRPr>
          </a:p>
          <a:p>
            <a:r>
              <a:rPr lang="en-IN" dirty="0">
                <a:hlinkClick r:id="rId5" action="ppaction://hlinksldjump"/>
              </a:rPr>
              <a:t>Applications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C39BCE5-6BEA-466E-BEFB-C39FA08D7D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4909" y="5113625"/>
            <a:ext cx="2457091" cy="79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378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C6775C-1BF0-434F-A429-28C52C8B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536" y="3124940"/>
            <a:ext cx="2976979" cy="881041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DA99D69-C0AD-430E-8EFD-7CD800A1F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2003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618411-50A8-4BE8-AA9F-ADFDF09EF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59F83B-DE4F-430A-9857-9FF87DC6F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6387779" cy="3634486"/>
          </a:xfrm>
        </p:spPr>
        <p:txBody>
          <a:bodyPr/>
          <a:lstStyle/>
          <a:p>
            <a:r>
              <a:rPr lang="en-US" dirty="0"/>
              <a:t>Non-fungible tokens (NFTs), also often referred to as “</a:t>
            </a:r>
            <a:r>
              <a:rPr lang="en-US" b="1" dirty="0"/>
              <a:t>crypto collectibles</a:t>
            </a:r>
            <a:r>
              <a:rPr lang="en-US" dirty="0"/>
              <a:t>” or “</a:t>
            </a:r>
            <a:r>
              <a:rPr lang="en-US" b="1" dirty="0"/>
              <a:t>digital assets</a:t>
            </a:r>
            <a:r>
              <a:rPr lang="en-US" dirty="0"/>
              <a:t>”.</a:t>
            </a:r>
          </a:p>
          <a:p>
            <a:r>
              <a:rPr lang="en-US" u="sng" dirty="0"/>
              <a:t>Fungibility</a:t>
            </a:r>
            <a:r>
              <a:rPr lang="en-US" dirty="0"/>
              <a:t>: the ability of an asset to be exchanged or substituted with similar assets of the same value.</a:t>
            </a:r>
          </a:p>
        </p:txBody>
      </p:sp>
      <p:sp>
        <p:nvSpPr>
          <p:cNvPr id="5" name="AutoShape 24">
            <a:extLst>
              <a:ext uri="{FF2B5EF4-FFF2-40B4-BE49-F238E27FC236}">
                <a16:creationId xmlns:a16="http://schemas.microsoft.com/office/drawing/2014/main" xmlns="" id="{8BA9AC28-F55F-449F-AAE5-F4900F3C2C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E6E5EE1-AD63-4067-A19B-83EA7E228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2CA856AF-EA73-4522-840F-688AC383E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155403" y="2345525"/>
            <a:ext cx="1389746" cy="192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use Wallpapers HD">
            <a:extLst>
              <a:ext uri="{FF2B5EF4-FFF2-40B4-BE49-F238E27FC236}">
                <a16:creationId xmlns:a16="http://schemas.microsoft.com/office/drawing/2014/main" xmlns="" id="{500597E9-84A8-412D-9720-DE5BD2451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731581" y="2340864"/>
            <a:ext cx="3004699" cy="18779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OS 8.4 Alternate Music icon - Imgur">
            <a:extLst>
              <a:ext uri="{FF2B5EF4-FFF2-40B4-BE49-F238E27FC236}">
                <a16:creationId xmlns:a16="http://schemas.microsoft.com/office/drawing/2014/main" xmlns="" id="{9E37DB7B-0B6C-4A29-99DE-8C3F0513C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020341" y="4721080"/>
            <a:ext cx="1659869" cy="16598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ainting Desktop Wallpapers - Top Free Painting Desktop Backgrounds -  WallpaperAccess">
            <a:extLst>
              <a:ext uri="{FF2B5EF4-FFF2-40B4-BE49-F238E27FC236}">
                <a16:creationId xmlns:a16="http://schemas.microsoft.com/office/drawing/2014/main" xmlns="" id="{819133BC-23E7-483A-9D7B-B823C8D5E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776815" y="4610793"/>
            <a:ext cx="2959465" cy="18496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65906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618411-50A8-4BE8-AA9F-ADFDF09EF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</a:t>
            </a:r>
          </a:p>
        </p:txBody>
      </p:sp>
      <p:sp>
        <p:nvSpPr>
          <p:cNvPr id="5" name="AutoShape 24">
            <a:extLst>
              <a:ext uri="{FF2B5EF4-FFF2-40B4-BE49-F238E27FC236}">
                <a16:creationId xmlns:a16="http://schemas.microsoft.com/office/drawing/2014/main" xmlns="" id="{8BA9AC28-F55F-449F-AAE5-F4900F3C2C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E6E5EE1-AD63-4067-A19B-83EA7E228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D6475BCD-F3BE-486C-807D-4A5A42C58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7"/>
          <a:stretch/>
        </p:blipFill>
        <p:spPr>
          <a:xfrm>
            <a:off x="4746559" y="2340864"/>
            <a:ext cx="7174234" cy="36264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5F3CD387-829F-401C-9179-A066F5136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3848764" cy="3634486"/>
          </a:xfrm>
        </p:spPr>
        <p:txBody>
          <a:bodyPr/>
          <a:lstStyle/>
          <a:p>
            <a:r>
              <a:rPr lang="en-US" dirty="0"/>
              <a:t>NFTs are one of the key building blocks of a new, blockchain-powered digital economy.</a:t>
            </a:r>
          </a:p>
        </p:txBody>
      </p:sp>
    </p:spTree>
    <p:extLst>
      <p:ext uri="{BB962C8B-B14F-4D97-AF65-F5344CB8AC3E}">
        <p14:creationId xmlns:p14="http://schemas.microsoft.com/office/powerpoint/2010/main" xmlns="" val="383908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C6775C-1BF0-434F-A429-28C52C8B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536" y="3124940"/>
            <a:ext cx="2976979" cy="881041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DA99D69-C0AD-430E-8EFD-7CD800A1F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20031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A91DA3-2A7F-4115-84E8-9709C6988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NFT vs 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6EADC94-9598-4867-AF6D-99B7DCB80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4514591" cy="3634486"/>
          </a:xfrm>
        </p:spPr>
        <p:txBody>
          <a:bodyPr/>
          <a:lstStyle/>
          <a:p>
            <a:r>
              <a:rPr lang="en-US" dirty="0"/>
              <a:t>Unlike cryptocurrencies, where all tokens are created equally, non-fungible tokens are each unique and limited in quantity.</a:t>
            </a:r>
          </a:p>
        </p:txBody>
      </p:sp>
      <p:pic>
        <p:nvPicPr>
          <p:cNvPr id="4" name="Nfts Are Fueling A Boom In Digital Art Heres How They Work  Wsj">
            <a:hlinkClick r:id="" action="ppaction://media"/>
            <a:extLst>
              <a:ext uri="{FF2B5EF4-FFF2-40B4-BE49-F238E27FC236}">
                <a16:creationId xmlns:a16="http://schemas.microsoft.com/office/drawing/2014/main" xmlns="" id="{4E6003F4-2AA7-481D-AD1E-F6D5B9CABAA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98675" y="2530137"/>
            <a:ext cx="5809173" cy="326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7685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C6775C-1BF0-434F-A429-28C52C8B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8536" y="3124940"/>
            <a:ext cx="3219023" cy="881041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Standards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DA99D69-C0AD-430E-8EFD-7CD800A1F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111" y="497237"/>
            <a:ext cx="2457091" cy="79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20031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7C0E215-DD7D-48C6-A3AE-E1499661E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B924EA2-E9EE-4FF6-99A8-6CAC86EFC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8441" y="3318643"/>
            <a:ext cx="1393748" cy="2648967"/>
          </a:xfrm>
        </p:spPr>
        <p:txBody>
          <a:bodyPr/>
          <a:lstStyle/>
          <a:p>
            <a:r>
              <a:rPr lang="en-US" b="0" i="0" dirty="0">
                <a:effectLst/>
                <a:highlight>
                  <a:srgbClr val="FF00FF"/>
                </a:highlight>
                <a:latin typeface="charter"/>
              </a:rPr>
              <a:t>ERC-721</a:t>
            </a:r>
            <a:endParaRPr lang="en-US" dirty="0">
              <a:highlight>
                <a:srgbClr val="FF00FF"/>
              </a:highlight>
            </a:endParaRPr>
          </a:p>
          <a:p>
            <a:r>
              <a:rPr lang="en-US" b="0" i="0" dirty="0">
                <a:effectLst/>
                <a:highlight>
                  <a:srgbClr val="FFFF00"/>
                </a:highlight>
                <a:latin typeface="charter"/>
              </a:rPr>
              <a:t>ERC-1155</a:t>
            </a:r>
            <a:endParaRPr lang="en-US" dirty="0">
              <a:highlight>
                <a:srgbClr val="FFFF00"/>
              </a:highlight>
            </a:endParaRPr>
          </a:p>
          <a:p>
            <a:endParaRPr lang="en-US" dirty="0">
              <a:highlight>
                <a:srgbClr val="00FF00"/>
              </a:highlight>
            </a:endParaRPr>
          </a:p>
          <a:p>
            <a:endParaRPr lang="en-US" dirty="0">
              <a:highlight>
                <a:srgbClr val="00FF00"/>
              </a:highlight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91464C10-D8AC-4194-8BC4-C90A0A3146A9}"/>
              </a:ext>
            </a:extLst>
          </p:cNvPr>
          <p:cNvSpPr txBox="1">
            <a:spLocks/>
          </p:cNvSpPr>
          <p:nvPr/>
        </p:nvSpPr>
        <p:spPr>
          <a:xfrm>
            <a:off x="7604491" y="3318643"/>
            <a:ext cx="1885320" cy="2123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ighlight>
                  <a:srgbClr val="00FFFF"/>
                </a:highlight>
              </a:rPr>
              <a:t>SimpleAssets</a:t>
            </a:r>
          </a:p>
          <a:p>
            <a:r>
              <a:rPr lang="en-US" dirty="0">
                <a:highlight>
                  <a:srgbClr val="00FF00"/>
                </a:highlight>
              </a:rPr>
              <a:t>AtomicAssets</a:t>
            </a:r>
          </a:p>
          <a:p>
            <a:endParaRPr lang="en-US" dirty="0">
              <a:highlight>
                <a:srgbClr val="00FF00"/>
              </a:highlight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67BC3705-03C2-44C7-A31D-5F1BD7A72FEA}"/>
              </a:ext>
            </a:extLst>
          </p:cNvPr>
          <p:cNvGrpSpPr/>
          <p:nvPr/>
        </p:nvGrpSpPr>
        <p:grpSpPr>
          <a:xfrm>
            <a:off x="1646143" y="2008101"/>
            <a:ext cx="787395" cy="1119878"/>
            <a:chOff x="2223192" y="862881"/>
            <a:chExt cx="787395" cy="111987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0F667F42-04C8-49E7-B7B8-3839D9648B81}"/>
                </a:ext>
              </a:extLst>
            </p:cNvPr>
            <p:cNvSpPr txBox="1"/>
            <p:nvPr/>
          </p:nvSpPr>
          <p:spPr>
            <a:xfrm>
              <a:off x="2223192" y="1459539"/>
              <a:ext cx="787395" cy="52322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ETH</a:t>
              </a:r>
            </a:p>
          </p:txBody>
        </p:sp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xmlns="" id="{DBEA9826-F479-42EE-BBF6-68CD985CF9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5278" y="862881"/>
              <a:ext cx="523221" cy="5232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ED7BA421-03DC-4E3A-B52B-4CFBF5C75A2B}"/>
              </a:ext>
            </a:extLst>
          </p:cNvPr>
          <p:cNvGrpSpPr/>
          <p:nvPr/>
        </p:nvGrpSpPr>
        <p:grpSpPr>
          <a:xfrm>
            <a:off x="8140631" y="2044820"/>
            <a:ext cx="813043" cy="1119878"/>
            <a:chOff x="8762068" y="862881"/>
            <a:chExt cx="813043" cy="111987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9F23D26-C1A2-495A-9BA8-1DF4412D3993}"/>
                </a:ext>
              </a:extLst>
            </p:cNvPr>
            <p:cNvSpPr txBox="1"/>
            <p:nvPr/>
          </p:nvSpPr>
          <p:spPr>
            <a:xfrm>
              <a:off x="8762068" y="1459539"/>
              <a:ext cx="813043" cy="52322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EOS</a:t>
              </a: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xmlns="" id="{19B5645F-9EE7-4B48-9212-F08B76D78E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06978" y="862881"/>
              <a:ext cx="523221" cy="5232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xmlns="" val="341618529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{CD169AAD-30A4-4378-A6BB-AB0627F96BD0}tf33552983_win32</Template>
  <TotalTime>2501</TotalTime>
  <Words>148</Words>
  <Application>Microsoft Office PowerPoint</Application>
  <PresentationFormat>Custom</PresentationFormat>
  <Paragraphs>29</Paragraphs>
  <Slides>12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DividendVTI</vt:lpstr>
      <vt:lpstr>NFT</vt:lpstr>
      <vt:lpstr>Contents</vt:lpstr>
      <vt:lpstr>Overview</vt:lpstr>
      <vt:lpstr>Definition</vt:lpstr>
      <vt:lpstr>Market</vt:lpstr>
      <vt:lpstr>Comparo</vt:lpstr>
      <vt:lpstr>NFT vs FT</vt:lpstr>
      <vt:lpstr>Standards</vt:lpstr>
      <vt:lpstr>Slide 9</vt:lpstr>
      <vt:lpstr>Applications</vt:lpstr>
      <vt:lpstr>Slide 11</vt:lpstr>
      <vt:lpstr>Slide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abhijit roy</dc:creator>
  <cp:lastModifiedBy>Abhijit</cp:lastModifiedBy>
  <cp:revision>290</cp:revision>
  <dcterms:created xsi:type="dcterms:W3CDTF">2020-12-23T07:18:59Z</dcterms:created>
  <dcterms:modified xsi:type="dcterms:W3CDTF">2021-04-29T09:45:12Z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XPowerLiteLastOptimized">
    <vt:lpwstr>5173883</vt:lpwstr>
  </property>
  <property fmtid="{D5CDD505-2E9C-101B-9397-08002B2CF9AE}" pid="4" name="NXPowerLiteSettings">
    <vt:lpwstr>C7000400038000</vt:lpwstr>
  </property>
  <property fmtid="{D5CDD505-2E9C-101B-9397-08002B2CF9AE}" pid="5" name="NXPowerLiteVersion">
    <vt:lpwstr>S9.0.3</vt:lpwstr>
  </property>
</Properties>
</file>